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ko-KR"/>
    </a:defPPr>
    <a:lvl1pPr marL="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19" d="100"/>
          <a:sy n="19" d="100"/>
        </p:scale>
        <p:origin x="275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B4E-6FA7-43A9-8C9F-DD0C6E95B116}" type="datetimeFigureOut">
              <a:rPr lang="ko-KR" altLang="en-US" smtClean="0"/>
              <a:t>2022-05-11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CB4E-6FA7-43A9-8C9F-DD0C6E95B116}" type="datetimeFigureOut">
              <a:rPr lang="ko-KR" altLang="en-US" smtClean="0"/>
              <a:t>2022-05-11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9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946400" y="3859161"/>
            <a:ext cx="24841200" cy="2772697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600" b="1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Simple and Energy Efficient Noise-Shaping SAR ADC</a:t>
            </a:r>
            <a:endParaRPr lang="en-US" altLang="ko-KR" sz="6600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ctr"/>
            <a:r>
              <a:rPr lang="en-US" altLang="ko-KR" sz="4800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Yegeun</a:t>
            </a: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Kim</a:t>
            </a:r>
            <a:r>
              <a:rPr lang="en-US" altLang="ko-KR" sz="4800" baseline="300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1</a:t>
            </a: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, </a:t>
            </a:r>
            <a:r>
              <a:rPr lang="en-US" altLang="ko-KR" sz="4800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Kyeongwon</a:t>
            </a: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Jeong</a:t>
            </a:r>
            <a:r>
              <a:rPr lang="en-US" altLang="ko-KR" sz="4800" baseline="300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1</a:t>
            </a: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, </a:t>
            </a:r>
            <a:r>
              <a:rPr lang="en-US" altLang="ko-KR" sz="4800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Gichan</a:t>
            </a: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Yun</a:t>
            </a:r>
            <a:r>
              <a:rPr lang="en-US" altLang="ko-KR" sz="4800" baseline="300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1</a:t>
            </a: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and </a:t>
            </a:r>
            <a:r>
              <a:rPr lang="en-US" altLang="ko-KR" sz="4800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Minkyu</a:t>
            </a: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Je</a:t>
            </a:r>
            <a:r>
              <a:rPr lang="en-US" altLang="ko-KR" sz="4800" baseline="300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1</a:t>
            </a:r>
            <a:endParaRPr lang="en-US" altLang="ko-KR" sz="4800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ctr"/>
            <a:r>
              <a:rPr lang="en-US" altLang="ko-KR" sz="4800" baseline="300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1</a:t>
            </a: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School of Electrical Engineering, KAIST</a:t>
            </a:r>
            <a:endParaRPr lang="ko-KR" altLang="en-US" sz="4800" baseline="30000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2946400" y="7121880"/>
            <a:ext cx="24841200" cy="3991407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r>
              <a:rPr lang="en-US" altLang="ko-KR" sz="6600" b="1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Introduction</a:t>
            </a:r>
          </a:p>
          <a:p>
            <a:pPr algn="just"/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This paper presents energy-efficient simple noise-shaping successive approximation register(SAR) ADC. Merged capacitor switching based SAR ADC is used to save ADC power consumption and apply simple noise-shaping(NS) technique.</a:t>
            </a:r>
          </a:p>
          <a:p>
            <a:pPr algn="just"/>
            <a:endParaRPr lang="ko-KR" altLang="en-US" sz="80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20345AE6-2FFD-4C32-A324-889C32B57E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1215" y="12109851"/>
            <a:ext cx="15206407" cy="56803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183B25E-B6C3-42AF-94EE-BA59805932FA}"/>
              </a:ext>
            </a:extLst>
          </p:cNvPr>
          <p:cNvSpPr txBox="1"/>
          <p:nvPr/>
        </p:nvSpPr>
        <p:spPr>
          <a:xfrm>
            <a:off x="9031337" y="17955732"/>
            <a:ext cx="13674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800" b="1" dirty="0"/>
              <a:t>Block diagram of simple noise-shaping(NS) SAR ADC</a:t>
            </a:r>
            <a:endParaRPr lang="ko-KR" altLang="en-US" sz="4800" b="1" dirty="0"/>
          </a:p>
        </p:txBody>
      </p:sp>
      <p:sp>
        <p:nvSpPr>
          <p:cNvPr id="12" name="모서리가 둥근 직사각형 5">
            <a:extLst>
              <a:ext uri="{FF2B5EF4-FFF2-40B4-BE49-F238E27FC236}">
                <a16:creationId xmlns:a16="http://schemas.microsoft.com/office/drawing/2014/main" id="{5F67E6E4-0B02-4A61-87D6-96149F17C9C7}"/>
              </a:ext>
            </a:extLst>
          </p:cNvPr>
          <p:cNvSpPr/>
          <p:nvPr/>
        </p:nvSpPr>
        <p:spPr>
          <a:xfrm>
            <a:off x="2946400" y="11438241"/>
            <a:ext cx="24841200" cy="10847425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6600" b="1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Architecture</a:t>
            </a:r>
          </a:p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To save ADC power consumption, merged capacitor switching(MCS) based SAR ADC is used. Also, cascaded integrator feed forward(CIFF) structure is used for noise-shaping which is widely used in NS SAR ADCs. For simple noise-shaping, just store residue voltage of last bit decision and apply to multi-input comparator.</a:t>
            </a:r>
            <a:endParaRPr lang="ko-KR" altLang="en-US" sz="4800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15" name="모서리가 둥근 직사각형 5">
            <a:extLst>
              <a:ext uri="{FF2B5EF4-FFF2-40B4-BE49-F238E27FC236}">
                <a16:creationId xmlns:a16="http://schemas.microsoft.com/office/drawing/2014/main" id="{4DF01FD7-8EA8-437F-A0FF-A912FAACF086}"/>
              </a:ext>
            </a:extLst>
          </p:cNvPr>
          <p:cNvSpPr/>
          <p:nvPr/>
        </p:nvSpPr>
        <p:spPr>
          <a:xfrm>
            <a:off x="2946400" y="22595122"/>
            <a:ext cx="24841200" cy="11698008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6600" b="1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Post layout simulation result and Conclusion</a:t>
            </a:r>
          </a:p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This paper presents a MCS based SAR ADC with simple NS technique. Simple noise shaping technique based on CIFF structure is applied to achieve higher SNDR and energy efficiency. </a:t>
            </a:r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54A82359-5990-405D-B4C6-71CB7018DD1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211870" y="25000298"/>
            <a:ext cx="7941246" cy="5784504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77C2E290-1A4C-437E-9AED-DF38E4D8759B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11897821" y="25000297"/>
            <a:ext cx="7941246" cy="578450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88042A4-DB9D-44D4-817B-9C00D69FA968}"/>
              </a:ext>
            </a:extLst>
          </p:cNvPr>
          <p:cNvSpPr txBox="1"/>
          <p:nvPr/>
        </p:nvSpPr>
        <p:spPr>
          <a:xfrm>
            <a:off x="5271316" y="31443100"/>
            <a:ext cx="22516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800" b="1" dirty="0"/>
              <a:t>ADC FFT results with/without noise-shaping                            NSSAR  Post-sim result table</a:t>
            </a:r>
            <a:endParaRPr lang="ko-KR" altLang="en-US" sz="4800" b="1" dirty="0"/>
          </a:p>
        </p:txBody>
      </p:sp>
      <p:graphicFrame>
        <p:nvGraphicFramePr>
          <p:cNvPr id="22" name="표 21">
            <a:extLst>
              <a:ext uri="{FF2B5EF4-FFF2-40B4-BE49-F238E27FC236}">
                <a16:creationId xmlns:a16="http://schemas.microsoft.com/office/drawing/2014/main" id="{DA0C5FA5-393A-4092-B83B-03B0EA96AC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516847"/>
              </p:ext>
            </p:extLst>
          </p:nvPr>
        </p:nvGraphicFramePr>
        <p:xfrm>
          <a:off x="20583772" y="24569174"/>
          <a:ext cx="6745041" cy="61770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6460">
                  <a:extLst>
                    <a:ext uri="{9D8B030D-6E8A-4147-A177-3AD203B41FA5}">
                      <a16:colId xmlns:a16="http://schemas.microsoft.com/office/drawing/2014/main" val="986243413"/>
                    </a:ext>
                  </a:extLst>
                </a:gridCol>
                <a:gridCol w="4128581">
                  <a:extLst>
                    <a:ext uri="{9D8B030D-6E8A-4147-A177-3AD203B41FA5}">
                      <a16:colId xmlns:a16="http://schemas.microsoft.com/office/drawing/2014/main" val="458446903"/>
                    </a:ext>
                  </a:extLst>
                </a:gridCol>
              </a:tblGrid>
              <a:tr h="849780">
                <a:tc>
                  <a:txBody>
                    <a:bodyPr/>
                    <a:lstStyle/>
                    <a:p>
                      <a:pPr indent="127000" algn="ctr" latinLnBrk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  <a:latin typeface="+mn-lt"/>
                        </a:rPr>
                        <a:t>Architecture</a:t>
                      </a:r>
                      <a:endParaRPr lang="ko-KR" sz="3200" b="1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한양신명조"/>
                        <a:cs typeface="Times New Roman" panose="02020603050405020304" pitchFamily="18" charset="0"/>
                      </a:endParaRP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indent="127000" algn="ctr" latinLnBrk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  <a:latin typeface="+mn-lt"/>
                        </a:rPr>
                        <a:t>NS SAR</a:t>
                      </a:r>
                      <a:endParaRPr lang="ko-KR" sz="3200" b="1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한양신명조"/>
                        <a:cs typeface="Times New Roman" panose="02020603050405020304" pitchFamily="18" charset="0"/>
                      </a:endParaRPr>
                    </a:p>
                  </a:txBody>
                  <a:tcPr marL="64770" marR="64770" marT="17780" marB="17780" anchor="ctr"/>
                </a:tc>
                <a:extLst>
                  <a:ext uri="{0D108BD9-81ED-4DB2-BD59-A6C34878D82A}">
                    <a16:rowId xmlns:a16="http://schemas.microsoft.com/office/drawing/2014/main" val="2032527193"/>
                  </a:ext>
                </a:extLst>
              </a:tr>
              <a:tr h="849780">
                <a:tc>
                  <a:txBody>
                    <a:bodyPr/>
                    <a:lstStyle/>
                    <a:p>
                      <a:pPr indent="127000" algn="ctr" latinLnBrk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  <a:latin typeface="+mn-lt"/>
                        </a:rPr>
                        <a:t>Technology(nm) </a:t>
                      </a:r>
                      <a:endParaRPr lang="ko-KR" sz="3200" b="1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한양신명조"/>
                        <a:cs typeface="Times New Roman" panose="02020603050405020304" pitchFamily="18" charset="0"/>
                      </a:endParaRP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indent="127000" algn="ctr" latinLnBrk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24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신명조"/>
                          <a:cs typeface="Times New Roman" panose="02020603050405020304" pitchFamily="18" charset="0"/>
                        </a:rPr>
                        <a:t>65nm</a:t>
                      </a:r>
                      <a:endParaRPr lang="ko-KR" sz="3200" b="1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한양신명조"/>
                        <a:cs typeface="Times New Roman" panose="02020603050405020304" pitchFamily="18" charset="0"/>
                      </a:endParaRPr>
                    </a:p>
                  </a:txBody>
                  <a:tcPr marL="64770" marR="64770" marT="17780" marB="17780" anchor="ctr"/>
                </a:tc>
                <a:extLst>
                  <a:ext uri="{0D108BD9-81ED-4DB2-BD59-A6C34878D82A}">
                    <a16:rowId xmlns:a16="http://schemas.microsoft.com/office/drawing/2014/main" val="3683007468"/>
                  </a:ext>
                </a:extLst>
              </a:tr>
              <a:tr h="849780">
                <a:tc>
                  <a:txBody>
                    <a:bodyPr/>
                    <a:lstStyle/>
                    <a:p>
                      <a:pPr indent="127000" algn="ctr" latinLnBrk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  <a:latin typeface="+mn-lt"/>
                        </a:rPr>
                        <a:t>Bandwidth(MHz)</a:t>
                      </a:r>
                      <a:endParaRPr lang="ko-KR" sz="3200" b="1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한양신명조"/>
                        <a:cs typeface="Times New Roman" panose="02020603050405020304" pitchFamily="18" charset="0"/>
                      </a:endParaRP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indent="127000" algn="ctr" latinLnBrk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24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신명조"/>
                          <a:cs typeface="Times New Roman" panose="02020603050405020304" pitchFamily="18" charset="0"/>
                        </a:rPr>
                        <a:t>1.25MHz</a:t>
                      </a:r>
                      <a:endParaRPr lang="ko-KR" sz="3200" b="1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한양신명조"/>
                        <a:cs typeface="Times New Roman" panose="02020603050405020304" pitchFamily="18" charset="0"/>
                      </a:endParaRPr>
                    </a:p>
                  </a:txBody>
                  <a:tcPr marL="64770" marR="64770" marT="17780" marB="17780" anchor="ctr"/>
                </a:tc>
                <a:extLst>
                  <a:ext uri="{0D108BD9-81ED-4DB2-BD59-A6C34878D82A}">
                    <a16:rowId xmlns:a16="http://schemas.microsoft.com/office/drawing/2014/main" val="1416590610"/>
                  </a:ext>
                </a:extLst>
              </a:tr>
              <a:tr h="1078354">
                <a:tc>
                  <a:txBody>
                    <a:bodyPr/>
                    <a:lstStyle/>
                    <a:p>
                      <a:pPr indent="127000" algn="ctr" latinLnBrk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  <a:latin typeface="+mn-lt"/>
                        </a:rPr>
                        <a:t>Sampling rate(MHz)</a:t>
                      </a:r>
                      <a:endParaRPr lang="ko-KR" sz="3200" b="1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한양신명조"/>
                        <a:cs typeface="Times New Roman" panose="02020603050405020304" pitchFamily="18" charset="0"/>
                      </a:endParaRP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indent="127000" algn="ctr" latinLnBrk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24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신명조"/>
                          <a:cs typeface="Times New Roman" panose="02020603050405020304" pitchFamily="18" charset="0"/>
                        </a:rPr>
                        <a:t>10</a:t>
                      </a:r>
                      <a:endParaRPr lang="ko-KR" sz="3200" b="1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한양신명조"/>
                        <a:cs typeface="Times New Roman" panose="02020603050405020304" pitchFamily="18" charset="0"/>
                      </a:endParaRPr>
                    </a:p>
                  </a:txBody>
                  <a:tcPr marL="64770" marR="64770" marT="17780" marB="17780" anchor="ctr"/>
                </a:tc>
                <a:extLst>
                  <a:ext uri="{0D108BD9-81ED-4DB2-BD59-A6C34878D82A}">
                    <a16:rowId xmlns:a16="http://schemas.microsoft.com/office/drawing/2014/main" val="1758561605"/>
                  </a:ext>
                </a:extLst>
              </a:tr>
              <a:tr h="849780">
                <a:tc>
                  <a:txBody>
                    <a:bodyPr/>
                    <a:lstStyle/>
                    <a:p>
                      <a:pPr indent="127000" algn="ctr" latinLnBrk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  <a:latin typeface="+mn-lt"/>
                        </a:rPr>
                        <a:t>Power(</a:t>
                      </a:r>
                      <a:r>
                        <a:rPr lang="en-US" sz="2400" b="1" kern="100" dirty="0" err="1">
                          <a:effectLst/>
                          <a:latin typeface="+mn-lt"/>
                        </a:rPr>
                        <a:t>uW</a:t>
                      </a:r>
                      <a:r>
                        <a:rPr lang="en-US" sz="2400" b="1" kern="100" dirty="0">
                          <a:effectLst/>
                          <a:latin typeface="+mn-lt"/>
                        </a:rPr>
                        <a:t>)</a:t>
                      </a:r>
                      <a:endParaRPr lang="ko-KR" sz="3200" b="1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한양신명조"/>
                        <a:cs typeface="Times New Roman" panose="02020603050405020304" pitchFamily="18" charset="0"/>
                      </a:endParaRP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indent="127000" algn="ctr" latinLnBrk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24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신명조"/>
                          <a:cs typeface="Times New Roman" panose="02020603050405020304" pitchFamily="18" charset="0"/>
                        </a:rPr>
                        <a:t>71.26</a:t>
                      </a:r>
                      <a:endParaRPr lang="ko-KR" sz="3200" b="1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한양신명조"/>
                        <a:cs typeface="Times New Roman" panose="02020603050405020304" pitchFamily="18" charset="0"/>
                      </a:endParaRPr>
                    </a:p>
                  </a:txBody>
                  <a:tcPr marL="64770" marR="64770" marT="17780" marB="17780" anchor="ctr"/>
                </a:tc>
                <a:extLst>
                  <a:ext uri="{0D108BD9-81ED-4DB2-BD59-A6C34878D82A}">
                    <a16:rowId xmlns:a16="http://schemas.microsoft.com/office/drawing/2014/main" val="3359060802"/>
                  </a:ext>
                </a:extLst>
              </a:tr>
              <a:tr h="849780">
                <a:tc>
                  <a:txBody>
                    <a:bodyPr/>
                    <a:lstStyle/>
                    <a:p>
                      <a:pPr indent="127000" algn="ctr" latinLnBrk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>
                          <a:effectLst/>
                          <a:latin typeface="+mn-lt"/>
                        </a:rPr>
                        <a:t>ENOB(bits)</a:t>
                      </a:r>
                      <a:endParaRPr lang="ko-KR" sz="3200" b="1" kern="100">
                        <a:solidFill>
                          <a:srgbClr val="000000"/>
                        </a:solidFill>
                        <a:effectLst/>
                        <a:latin typeface="+mn-lt"/>
                        <a:ea typeface="한양신명조"/>
                        <a:cs typeface="Times New Roman" panose="02020603050405020304" pitchFamily="18" charset="0"/>
                      </a:endParaRP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indent="127000" algn="ctr" latinLnBrk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  <a:latin typeface="+mn-lt"/>
                        </a:rPr>
                        <a:t>10.93</a:t>
                      </a:r>
                      <a:endParaRPr lang="ko-KR" sz="3200" b="1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한양신명조"/>
                        <a:cs typeface="Times New Roman" panose="02020603050405020304" pitchFamily="18" charset="0"/>
                      </a:endParaRPr>
                    </a:p>
                  </a:txBody>
                  <a:tcPr marL="64770" marR="64770" marT="17780" marB="17780" anchor="ctr"/>
                </a:tc>
                <a:extLst>
                  <a:ext uri="{0D108BD9-81ED-4DB2-BD59-A6C34878D82A}">
                    <a16:rowId xmlns:a16="http://schemas.microsoft.com/office/drawing/2014/main" val="170898943"/>
                  </a:ext>
                </a:extLst>
              </a:tr>
              <a:tr h="849780">
                <a:tc>
                  <a:txBody>
                    <a:bodyPr/>
                    <a:lstStyle/>
                    <a:p>
                      <a:pPr indent="127000" algn="ctr" latinLnBrk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>
                          <a:effectLst/>
                          <a:latin typeface="+mn-lt"/>
                        </a:rPr>
                        <a:t>SNDR(dB)</a:t>
                      </a:r>
                      <a:endParaRPr lang="ko-KR" sz="3200" b="1" kern="100">
                        <a:solidFill>
                          <a:srgbClr val="000000"/>
                        </a:solidFill>
                        <a:effectLst/>
                        <a:latin typeface="+mn-lt"/>
                        <a:ea typeface="한양신명조"/>
                        <a:cs typeface="Times New Roman" panose="02020603050405020304" pitchFamily="18" charset="0"/>
                      </a:endParaRPr>
                    </a:p>
                  </a:txBody>
                  <a:tcPr marL="64770" marR="64770" marT="17780" marB="17780" anchor="ctr"/>
                </a:tc>
                <a:tc>
                  <a:txBody>
                    <a:bodyPr/>
                    <a:lstStyle/>
                    <a:p>
                      <a:pPr indent="127000" algn="ctr" latinLnBrk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24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한양신명조"/>
                          <a:cs typeface="Times New Roman" panose="02020603050405020304" pitchFamily="18" charset="0"/>
                        </a:rPr>
                        <a:t>67.55</a:t>
                      </a:r>
                      <a:endParaRPr lang="ko-KR" sz="3200" b="1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한양신명조"/>
                        <a:cs typeface="Times New Roman" panose="02020603050405020304" pitchFamily="18" charset="0"/>
                      </a:endParaRPr>
                    </a:p>
                  </a:txBody>
                  <a:tcPr marL="64770" marR="64770" marT="17780" marB="17780" anchor="ctr"/>
                </a:tc>
                <a:extLst>
                  <a:ext uri="{0D108BD9-81ED-4DB2-BD59-A6C34878D82A}">
                    <a16:rowId xmlns:a16="http://schemas.microsoft.com/office/drawing/2014/main" val="3431172079"/>
                  </a:ext>
                </a:extLst>
              </a:tr>
            </a:tbl>
          </a:graphicData>
        </a:graphic>
      </p:graphicFrame>
      <p:sp>
        <p:nvSpPr>
          <p:cNvPr id="13" name="모서리가 둥근 직사각형 5">
            <a:extLst>
              <a:ext uri="{FF2B5EF4-FFF2-40B4-BE49-F238E27FC236}">
                <a16:creationId xmlns:a16="http://schemas.microsoft.com/office/drawing/2014/main" id="{7B81E500-2383-49B2-8FA2-239D77FCF395}"/>
              </a:ext>
            </a:extLst>
          </p:cNvPr>
          <p:cNvSpPr/>
          <p:nvPr/>
        </p:nvSpPr>
        <p:spPr>
          <a:xfrm>
            <a:off x="2946400" y="34623849"/>
            <a:ext cx="24841200" cy="3991407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r>
              <a:rPr lang="en-US" altLang="ko-KR" sz="6600" b="1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References</a:t>
            </a:r>
          </a:p>
          <a:p>
            <a:pPr algn="just"/>
            <a:r>
              <a:rPr lang="en-US" altLang="ko-KR" sz="36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[1] J. </a:t>
            </a:r>
            <a:r>
              <a:rPr lang="en-US" altLang="ko-KR" sz="3600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Fredenburg</a:t>
            </a:r>
            <a:r>
              <a:rPr lang="en-US" altLang="ko-KR" sz="36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and M. Flynn, "A 90MS/s 11MHz bandwidth 62dB SNDR noise-shaping SAR ADC," 2012 IEEE International Solid-State Circuits Conference, 2012, pp. 468-470.</a:t>
            </a:r>
          </a:p>
          <a:p>
            <a:pPr algn="just"/>
            <a:r>
              <a:rPr lang="en-US" altLang="ko-KR" sz="36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[2] </a:t>
            </a:r>
            <a:r>
              <a:rPr lang="en-US" altLang="ko-KR" sz="3600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Hariprasath</a:t>
            </a:r>
            <a:r>
              <a:rPr lang="en-US" altLang="ko-KR" sz="36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, V. &amp; </a:t>
            </a:r>
            <a:r>
              <a:rPr lang="en-US" altLang="ko-KR" sz="3600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Guerber</a:t>
            </a:r>
            <a:r>
              <a:rPr lang="en-US" altLang="ko-KR" sz="36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, J. &amp; Lee, S.-H &amp; Moon, U.-K. (2010). Merged capacitor switching based SAR ADC with highest switching energy-efficiency. Electronics Letters. 46. 620 - 621.</a:t>
            </a:r>
          </a:p>
          <a:p>
            <a:pPr algn="just"/>
            <a:r>
              <a:rPr lang="en-US" altLang="ko-KR" sz="36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[3] You-</a:t>
            </a:r>
            <a:r>
              <a:rPr lang="en-US" altLang="ko-KR" sz="3600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Kuang</a:t>
            </a:r>
            <a:r>
              <a:rPr lang="en-US" altLang="ko-KR" sz="36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Chang, Chao-</a:t>
            </a:r>
            <a:r>
              <a:rPr lang="en-US" altLang="ko-KR" sz="3600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Shiun</a:t>
            </a:r>
            <a:r>
              <a:rPr lang="en-US" altLang="ko-KR" sz="36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Wang and </a:t>
            </a:r>
            <a:r>
              <a:rPr lang="en-US" altLang="ko-KR" sz="3600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Chorng-Kuang</a:t>
            </a:r>
            <a:r>
              <a:rPr lang="en-US" altLang="ko-KR" sz="36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 Wang, "A 8-bit 500-KS/s low power SAR ADC for bio-medical applications," 2007 IEEE Asian Solid-State Circuits Conference, 2007, pp. 228-231.</a:t>
            </a:r>
          </a:p>
          <a:p>
            <a:pPr algn="just"/>
            <a:endParaRPr lang="ko-KR" altLang="en-US" sz="80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14" name="모서리가 둥근 직사각형 5">
            <a:extLst>
              <a:ext uri="{FF2B5EF4-FFF2-40B4-BE49-F238E27FC236}">
                <a16:creationId xmlns:a16="http://schemas.microsoft.com/office/drawing/2014/main" id="{3230BF76-2BD8-4CEE-8BF7-2C6E78F50C18}"/>
              </a:ext>
            </a:extLst>
          </p:cNvPr>
          <p:cNvSpPr/>
          <p:nvPr/>
        </p:nvSpPr>
        <p:spPr>
          <a:xfrm>
            <a:off x="2946400" y="38893802"/>
            <a:ext cx="24841200" cy="2177473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altLang="ko-KR" sz="66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algn="just"/>
            <a:r>
              <a:rPr lang="en-US" altLang="ko-KR" sz="6600" b="1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Acknowledgment</a:t>
            </a:r>
          </a:p>
          <a:p>
            <a:pPr algn="just"/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The chip fabrication was supported by the IDEC, Korea.</a:t>
            </a:r>
          </a:p>
          <a:p>
            <a:pPr algn="just"/>
            <a:endParaRPr lang="ko-KR" altLang="en-US" sz="8000" b="1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776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350</Words>
  <Application>Microsoft Office PowerPoint</Application>
  <PresentationFormat>사용자 지정</PresentationFormat>
  <Paragraphs>48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맑은 고딕</vt:lpstr>
      <vt:lpstr>한양신명조</vt:lpstr>
      <vt:lpstr>Arial</vt:lpstr>
      <vt:lpstr>Calibri</vt:lpstr>
      <vt:lpstr>Calibri Light</vt:lpstr>
      <vt:lpstr>Times New Roman</vt:lpstr>
      <vt:lpstr>Office 테마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impact</cp:lastModifiedBy>
  <cp:revision>16</cp:revision>
  <dcterms:created xsi:type="dcterms:W3CDTF">2018-03-08T06:02:33Z</dcterms:created>
  <dcterms:modified xsi:type="dcterms:W3CDTF">2022-05-11T03:01:14Z</dcterms:modified>
</cp:coreProperties>
</file>